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274" r:id="rId5"/>
    <p:sldId id="419" r:id="rId7"/>
    <p:sldId id="420" r:id="rId8"/>
    <p:sldId id="422" r:id="rId9"/>
    <p:sldId id="421" r:id="rId10"/>
    <p:sldId id="424" r:id="rId11"/>
    <p:sldId id="425" r:id="rId12"/>
    <p:sldId id="426" r:id="rId13"/>
    <p:sldId id="427" r:id="rId14"/>
    <p:sldId id="428" r:id="rId15"/>
    <p:sldId id="429" r:id="rId16"/>
    <p:sldId id="430" r:id="rId17"/>
    <p:sldId id="431" r:id="rId18"/>
    <p:sldId id="432" r:id="rId19"/>
    <p:sldId id="433" r:id="rId20"/>
    <p:sldId id="273" r:id="rId21"/>
  </p:sldIdLst>
  <p:sldSz cx="12192000" cy="6858000"/>
  <p:notesSz cx="6858000" cy="9144000"/>
  <p:embeddedFontLst>
    <p:embeddedFont>
      <p:font typeface="微软雅黑" panose="020B0503020204020204" pitchFamily="34" charset="-122"/>
      <p:regular r:id="rId25"/>
    </p:embeddedFont>
    <p:embeddedFont>
      <p:font typeface="方正大黑体_GBK" panose="02010600010101010101" charset="-122"/>
      <p:regular r:id="rId26"/>
    </p:embeddedFont>
    <p:embeddedFont>
      <p:font typeface="等线" panose="02010600030101010101" charset="-122"/>
      <p:regular r:id="rId27"/>
    </p:embeddedFont>
    <p:embeddedFont>
      <p:font typeface="等线 Light" panose="02010600030101010101" charset="-122"/>
      <p:regular r:id="rId28"/>
    </p:embeddedFont>
    <p:embeddedFont>
      <p:font typeface="Calibri" panose="020F0502020204030204" charset="0"/>
      <p:regular r:id="rId29"/>
      <p:bold r:id="rId30"/>
      <p:italic r:id="rId31"/>
      <p:boldItalic r:id="rId3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2" Type="http://schemas.openxmlformats.org/officeDocument/2006/relationships/font" Target="fonts/font8.fntdata"/><Relationship Id="rId31" Type="http://schemas.openxmlformats.org/officeDocument/2006/relationships/font" Target="fonts/font7.fntdata"/><Relationship Id="rId30" Type="http://schemas.openxmlformats.org/officeDocument/2006/relationships/font" Target="fonts/font6.fntdata"/><Relationship Id="rId3" Type="http://schemas.openxmlformats.org/officeDocument/2006/relationships/slide" Target="slides/slide1.xml"/><Relationship Id="rId29" Type="http://schemas.openxmlformats.org/officeDocument/2006/relationships/font" Target="fonts/font5.fntdata"/><Relationship Id="rId28" Type="http://schemas.openxmlformats.org/officeDocument/2006/relationships/font" Target="fonts/font4.fntdata"/><Relationship Id="rId27" Type="http://schemas.openxmlformats.org/officeDocument/2006/relationships/font" Target="fonts/font3.fntdata"/><Relationship Id="rId26" Type="http://schemas.openxmlformats.org/officeDocument/2006/relationships/font" Target="fonts/font2.fntdata"/><Relationship Id="rId25" Type="http://schemas.openxmlformats.org/officeDocument/2006/relationships/font" Target="fonts/font1.fntdata"/><Relationship Id="rId24" Type="http://schemas.openxmlformats.org/officeDocument/2006/relationships/tableStyles" Target="tableStyles.xml"/><Relationship Id="rId23" Type="http://schemas.openxmlformats.org/officeDocument/2006/relationships/viewProps" Target="viewProps.xml"/><Relationship Id="rId22" Type="http://schemas.openxmlformats.org/officeDocument/2006/relationships/presProps" Target="presProps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集群是物理形态</a:t>
            </a:r>
            <a:endParaRPr lang="zh-CN" altLang="en-US"/>
          </a:p>
          <a:p>
            <a:r>
              <a:rPr lang="zh-CN" altLang="en-US"/>
              <a:t>分布式是工作机制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分布式一定是集群</a:t>
            </a:r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8.png"/><Relationship Id="rId1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.png"/><Relationship Id="rId1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4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.png"/><Relationship Id="rId1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7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076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swarm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service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r>
              <a:rPr lang="zh-CN" altLang="en-US" sz="3200" dirty="0">
                <a:solidFill>
                  <a:schemeClr val="bg1"/>
                </a:solidFill>
              </a:rPr>
              <a:t>，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15770"/>
            <a:ext cx="6497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版本回滚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update redis --rollback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13740" y="2597150"/>
            <a:ext cx="10305415" cy="196024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15770"/>
            <a:ext cx="6497320" cy="7067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故障排查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--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设置节点不可调度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node update --availability drain docker01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3690" y="2547620"/>
            <a:ext cx="11565255" cy="3994150"/>
          </a:xfrm>
          <a:prstGeom prst="rect">
            <a:avLst/>
          </a:prstGeom>
        </p:spPr>
      </p:pic>
      <p:sp>
        <p:nvSpPr>
          <p:cNvPr id="5" name="矩形 4"/>
          <p:cNvSpPr/>
          <p:nvPr/>
        </p:nvSpPr>
        <p:spPr>
          <a:xfrm>
            <a:off x="1781175" y="4886325"/>
            <a:ext cx="4014470" cy="239395"/>
          </a:xfrm>
          <a:prstGeom prst="rect">
            <a:avLst/>
          </a:prstGeom>
          <a:noFill/>
          <a:ln w="28575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2265045"/>
            <a:ext cx="9632950" cy="232854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 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网络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网络更为容易为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services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发布端口，供集群外部资源使用。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所有节点加入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ingress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路由网格。路由网格，可以通过发布的端口，为外部资源找到所请求的服务，即使在没有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task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执行的节点上，也同样可以找到后端的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使用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的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网络，需要保证一下端口可访问：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7946 TCP/UDP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，容器网络服务发现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4789 UDP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，容器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网络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816100"/>
            <a:ext cx="9632950" cy="215582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20000"/>
              </a:lnSpc>
            </a:pP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发布一个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service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端口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>
              <a:lnSpc>
                <a:spcPct val="12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--publish published=&lt;PUBLISHED-PORT&gt;,target=&lt;CONTAINER-PORT&gt;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--publish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用以发布端口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published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指定宿主机的端口，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target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指定容器端口，而这形成了映射关系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实例：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2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create --name my-web  --publish published=8080,target=80 --replicas 2 nginx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1190" y="4238625"/>
            <a:ext cx="5261610" cy="234442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8025130" y="2294890"/>
            <a:ext cx="3886835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 service update \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--publish-add published=&lt;PUBLISHED-PORT&gt;,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\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target=&lt;CONTAINER-PORT&gt; \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  &lt;SERVICE&gt;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protocol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选项用以设置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TCP or UDP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协议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37915" y="4558665"/>
            <a:ext cx="3517900" cy="21590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0850" y="1777365"/>
            <a:ext cx="2863215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protocol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选项用以设置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TCP or UDP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协议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50850" y="4201160"/>
            <a:ext cx="10972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外部负载均衡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850" y="2783205"/>
            <a:ext cx="967994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pypass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模式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service create --name dns-cache --publish published=53,target=53,protocol=udp,</a:t>
            </a:r>
            <a:r>
              <a:rPr lang="zh-CN" altLang="en-US" sz="120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mode=host --mode global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dns-cache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回头看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如何工作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--Nodes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5755" y="1795145"/>
            <a:ext cx="8232140" cy="3860165"/>
          </a:xfrm>
          <a:prstGeom prst="rect">
            <a:avLst/>
          </a:prstGeom>
        </p:spPr>
      </p:pic>
      <p:sp>
        <p:nvSpPr>
          <p:cNvPr id="3" name="矩形标注 2"/>
          <p:cNvSpPr/>
          <p:nvPr/>
        </p:nvSpPr>
        <p:spPr>
          <a:xfrm>
            <a:off x="7228840" y="1865630"/>
            <a:ext cx="2466340" cy="1307465"/>
          </a:xfrm>
          <a:prstGeom prst="wedgeRectCallout">
            <a:avLst>
              <a:gd name="adj1" fmla="val -75901"/>
              <a:gd name="adj2" fmla="val 48154"/>
            </a:avLst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运行管理集群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调度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services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171450" indent="-171450" algn="l">
              <a:buFont typeface="Arial" panose="020B0604020202020204" pitchFamily="34" charset="0"/>
              <a:buChar char="•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节点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8696325" y="4406900"/>
            <a:ext cx="185928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可以动态调整服务器角色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回头看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如何工作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--Services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845" y="2154555"/>
            <a:ext cx="4761865" cy="328549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6392545" y="1568450"/>
            <a:ext cx="352107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，最小调度单元，如前管理多版本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container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，是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副本单位状态容器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3920" y="2429510"/>
            <a:ext cx="4968240" cy="43980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64845" y="5869305"/>
            <a:ext cx="2122170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Pending Services ??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664845" y="6355715"/>
            <a:ext cx="212153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 b="1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replicted/global ??</a:t>
            </a:r>
            <a:endParaRPr lang="en-US" altLang="zh-CN" sz="1200" b="1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tasks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状态机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97990"/>
            <a:ext cx="3521075" cy="57086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task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，最小调度单元，如前管理多版本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container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，是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副本单位状态容器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978535" y="3518535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NEW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214245" y="351853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PENDING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3683635" y="351853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ASSIGNED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18223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ACCEPTED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5182235" y="404812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REJECTED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矩形 11"/>
          <p:cNvSpPr/>
          <p:nvPr/>
        </p:nvSpPr>
        <p:spPr>
          <a:xfrm>
            <a:off x="684593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PREPARING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8361680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STARTING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9816465" y="298894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RUNNING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10544175" y="372808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COMPLETED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8991600" y="372808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FAILED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7122795" y="451421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SHUTDOWN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7122795" y="5203190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ORPHANED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7122795" y="5892165"/>
            <a:ext cx="123888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REMOVE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swarm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什么是集群？什么是分布式？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214122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2588260"/>
            <a:ext cx="6712585" cy="33229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集群管理与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相结合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去中心化的设计：非部署时角色限定，运行时指定，可用统一镜像构建集群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声明式服务模型：应用服务栈预期状态（desired state）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可伸缩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预期状态达成：集群负责监控实际状态与预期状态的差异，尽量满足预期状态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多主机网络：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服务发现：全局唯一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DNS name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和负载均衡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负载均衡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内建安全：节点间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TLS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加密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滚动升级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椭圆 3"/>
          <p:cNvSpPr/>
          <p:nvPr/>
        </p:nvSpPr>
        <p:spPr>
          <a:xfrm>
            <a:off x="8137525" y="1143000"/>
            <a:ext cx="2835910" cy="2835910"/>
          </a:xfrm>
          <a:prstGeom prst="ellipse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椭圆 4"/>
          <p:cNvSpPr/>
          <p:nvPr/>
        </p:nvSpPr>
        <p:spPr>
          <a:xfrm>
            <a:off x="8684260" y="1729105"/>
            <a:ext cx="2157095" cy="2157095"/>
          </a:xfrm>
          <a:prstGeom prst="ellipse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9041765" y="1277620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</a:rPr>
              <a:t>集群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9445625" y="2678430"/>
            <a:ext cx="63500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分布式</a:t>
            </a:r>
            <a:endParaRPr lang="zh-CN" altLang="en-US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stateful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678420" y="4996180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node01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8903335" y="6021705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node03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10128885" y="4996180"/>
            <a:ext cx="1108075" cy="5492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node02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3" name="直接箭头连接符 12"/>
          <p:cNvCxnSpPr>
            <a:stCxn id="8" idx="2"/>
            <a:endCxn id="9" idx="1"/>
          </p:cNvCxnSpPr>
          <p:nvPr/>
        </p:nvCxnSpPr>
        <p:spPr>
          <a:xfrm>
            <a:off x="8232775" y="5545455"/>
            <a:ext cx="670560" cy="7512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直接箭头连接符 13"/>
          <p:cNvCxnSpPr>
            <a:stCxn id="8" idx="3"/>
            <a:endCxn id="10" idx="1"/>
          </p:cNvCxnSpPr>
          <p:nvPr/>
        </p:nvCxnSpPr>
        <p:spPr>
          <a:xfrm>
            <a:off x="8786495" y="5271135"/>
            <a:ext cx="1342390" cy="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" name="直接箭头连接符 14"/>
          <p:cNvCxnSpPr>
            <a:stCxn id="10" idx="2"/>
            <a:endCxn id="9" idx="3"/>
          </p:cNvCxnSpPr>
          <p:nvPr/>
        </p:nvCxnSpPr>
        <p:spPr>
          <a:xfrm flipH="1">
            <a:off x="10011410" y="5545455"/>
            <a:ext cx="671830" cy="751205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文本框 15"/>
          <p:cNvSpPr txBox="1"/>
          <p:nvPr/>
        </p:nvSpPr>
        <p:spPr>
          <a:xfrm>
            <a:off x="8909050" y="1483995"/>
            <a:ext cx="70294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stateless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818515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slice1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868426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slice2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9183370" y="4208145"/>
            <a:ext cx="499110" cy="28956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slice3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818515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slice1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868426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slice2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9183370" y="4601845"/>
            <a:ext cx="499110" cy="289560"/>
          </a:xfrm>
          <a:prstGeom prst="rect">
            <a:avLst/>
          </a:prstGeom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slice3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7678420" y="4237990"/>
            <a:ext cx="2940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r1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/>
          <p:cNvSpPr txBox="1"/>
          <p:nvPr/>
        </p:nvSpPr>
        <p:spPr>
          <a:xfrm>
            <a:off x="7678420" y="4631690"/>
            <a:ext cx="294005" cy="2298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r2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什么是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767840"/>
            <a:ext cx="7800340" cy="29997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是容器编排工具，是集群管理工具。由多个工作于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Swarm Mode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集群有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manager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两个角色组成，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节点可以成为任意角色，或者两者都是。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当用户定义一个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的期望状态，集群负责来维护这个期望状态。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不可用，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会调度该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worker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上的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到可用节点。（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的副本之一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Swarm 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的一个优点在于，可以动态的修改服务的配置，包括网络和存储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，而不必重启手动重启服务。Docker将更新配置，停止使用过期配置的服务任务，并创建新的匹配所需配置的服务任务。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450850" y="5110480"/>
            <a:ext cx="11014710" cy="414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一些术语：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Nodes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Services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（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replicated/global services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），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Tasks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，Load balancing（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publishPort,internal/external lb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）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937385"/>
            <a:ext cx="6497320" cy="11372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创建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swarm init --advertise-addr &lt;MANAGER-IP&gt;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93700" y="2873375"/>
            <a:ext cx="11404600" cy="152654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700" y="5303520"/>
            <a:ext cx="11443335" cy="63881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393700" y="4732655"/>
            <a:ext cx="125476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node ls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36090"/>
            <a:ext cx="6497320" cy="9531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加入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Swarm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swarm join-token manager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docker swarm join-token worker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450850" y="2845435"/>
            <a:ext cx="1402080" cy="27559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执行节点加入命令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3270885"/>
            <a:ext cx="9839960" cy="8693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0850" y="4479290"/>
            <a:ext cx="9273540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部署一个服务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</a:rPr>
              <a:t>docker service create --replicas 1 --name helloworld alpine ping docker.com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5100955"/>
            <a:ext cx="9274175" cy="148780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36090"/>
            <a:ext cx="6497320" cy="89154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service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详情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inspect --pretty helloworld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ps helloworld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914265" y="2080895"/>
            <a:ext cx="7036435" cy="366522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15770"/>
            <a:ext cx="6497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scale service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scale helloworld=5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9435" y="2638425"/>
            <a:ext cx="6280150" cy="173101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50850" y="4578985"/>
            <a:ext cx="6497320" cy="2755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ps helloworld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850" y="5008880"/>
            <a:ext cx="11049000" cy="93345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swarm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swarm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手册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50850" y="1715770"/>
            <a:ext cx="6497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滚动升级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create --replicas 3 --name redis --update-delay 10s redis:3.0.6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90550" y="2484120"/>
            <a:ext cx="5520690" cy="1776095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450850" y="4458970"/>
            <a:ext cx="6497320" cy="76835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检查服务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inspect --pretty redis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8" name="文本框 7"/>
          <p:cNvSpPr txBox="1"/>
          <p:nvPr/>
        </p:nvSpPr>
        <p:spPr>
          <a:xfrm>
            <a:off x="6684010" y="1715770"/>
            <a:ext cx="395160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更新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redis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服务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docker service update --image 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宋体" panose="02010600030101010101" pitchFamily="2" charset="-122"/>
                <a:sym typeface="+mn-ea"/>
              </a:rPr>
              <a:t>redis:3.0.7 redis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9" name="图片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4010" y="2484120"/>
            <a:ext cx="4979670" cy="1050290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84010" y="3676650"/>
            <a:ext cx="4979670" cy="12515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2986</Words>
  <Application>WPS 演示</Application>
  <PresentationFormat>宽屏</PresentationFormat>
  <Paragraphs>282</Paragraphs>
  <Slides>18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18</vt:i4>
      </vt:variant>
    </vt:vector>
  </HeadingPairs>
  <TitlesOfParts>
    <vt:vector size="29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58</cp:revision>
  <dcterms:created xsi:type="dcterms:W3CDTF">2018-10-08T02:46:00Z</dcterms:created>
  <dcterms:modified xsi:type="dcterms:W3CDTF">2020-11-27T05:33:16Z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2052-11.1.0.10024</vt:lpwstr>
  </property>
</Properties>
</file>